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
      <p:font typeface="Average"/>
      <p:regular r:id="rId30"/>
    </p:embeddedFont>
    <p:embeddedFont>
      <p:font typeface="Oswald"/>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swald-regular.fntdata"/><Relationship Id="rId30" Type="http://schemas.openxmlformats.org/officeDocument/2006/relationships/font" Target="fonts/Average-regular.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Oswald-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_narration_</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674dfc2aaa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674dfc2aaa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_narration_</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674dfc2aaa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674dfc2aaa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now some tech graphs…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674dfc2aaa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674dfc2aaa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674dfc2aaa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674dfc2aaa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674dfc2aaa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674dfc2aaa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674dfc2aaa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674dfc2aaa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_narration_</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674dfc2aaa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674dfc2aaa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674dfc2aaa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674dfc2aaa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674dfc2aaa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674dfc2aaa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674dfc2aaa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674dfc2aaa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674dfc2aaa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674dfc2aaa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74151"/>
                </a:solidFill>
                <a:latin typeface="Roboto"/>
                <a:ea typeface="Roboto"/>
                <a:cs typeface="Roboto"/>
                <a:sym typeface="Roboto"/>
              </a:rPr>
              <a:t>Our AI systems are definitely not licensed financial advisors.</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The information shown in the following is largely scraped from the Internet and you know how that usually goes, so beware.</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Pause: 1.0</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The information provided should not be considered financial advice. Any content or responses are for informational purposes only and do not constitute professional financial guidance. Decisions based on such information are at your own risk. Always consult with a qualified financial professional before making any investment or financial decisions. I do not endorse or promote specific financial products, and any discussions about financial concepts are general in nature. Individual financial circumstances vary, and it is crucial to conduct thorough research or seek personalized advice tailored to your situation.</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Pause: 1.0</a:t>
            </a:r>
            <a:endParaRPr sz="1200">
              <a:solidFill>
                <a:srgbClr val="374151"/>
              </a:solidFill>
              <a:latin typeface="Roboto"/>
              <a:ea typeface="Roboto"/>
              <a:cs typeface="Roboto"/>
              <a:sym typeface="Roboto"/>
            </a:endParaRPr>
          </a:p>
          <a:p>
            <a:pPr indent="0" lvl="0" marL="0" rtl="0" algn="l">
              <a:spcBef>
                <a:spcPts val="0"/>
              </a:spcBef>
              <a:spcAft>
                <a:spcPts val="0"/>
              </a:spcAft>
              <a:buNone/>
            </a:pPr>
            <a:r>
              <a:rPr lang="en" sz="1200">
                <a:solidFill>
                  <a:srgbClr val="374151"/>
                </a:solidFill>
                <a:latin typeface="Roboto"/>
                <a:ea typeface="Roboto"/>
                <a:cs typeface="Roboto"/>
                <a:sym typeface="Roboto"/>
              </a:rPr>
              <a:t>Use your own common sense and talk to the professionals before making any financial decisions.</a:t>
            </a:r>
            <a:endParaRPr sz="1200">
              <a:solidFill>
                <a:srgbClr val="374151"/>
              </a:solidFill>
              <a:latin typeface="Roboto"/>
              <a:ea typeface="Roboto"/>
              <a:cs typeface="Roboto"/>
              <a:sym typeface="Roboto"/>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674dfc2aaa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674dfc2aaa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674dfc2aaa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674dfc2aaa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Tesla</a:t>
            </a:r>
            <a:endParaRPr/>
          </a:p>
          <a:p>
            <a:pPr indent="0" lvl="0" marL="0" rtl="0" algn="l">
              <a:spcBef>
                <a:spcPts val="0"/>
              </a:spcBef>
              <a:spcAft>
                <a:spcPts val="0"/>
              </a:spcAft>
              <a:buNone/>
            </a:pPr>
            <a:r>
              <a:rPr lang="en"/>
              <a:t>Pause:1.0</a:t>
            </a:r>
            <a:endParaRPr/>
          </a:p>
          <a:p>
            <a:pPr indent="0" lvl="0" marL="0" rtl="0" algn="l">
              <a:spcBef>
                <a:spcPts val="0"/>
              </a:spcBef>
              <a:spcAft>
                <a:spcPts val="0"/>
              </a:spcAft>
              <a:buNone/>
            </a:pPr>
            <a:r>
              <a:rPr lang="en" sz="1200">
                <a:solidFill>
                  <a:srgbClr val="374151"/>
                </a:solidFill>
                <a:latin typeface="Roboto"/>
                <a:ea typeface="Roboto"/>
                <a:cs typeface="Roboto"/>
                <a:sym typeface="Roboto"/>
              </a:rPr>
              <a:t>Founded in 2003 by Martin Eberhard and Marc Tarpenning, Tesla, Inc. originated as an electric vehicle (EV) manufacturer with a mission to accelerate the world's transition to sustainable energy. The company gained prominence when entrepreneur Elon Musk led a substantial investment round in 2004, becoming a driving force in Tesla's development. Tesla's first product, the Roadster, debuted in 2008, showcasing electric cars' viability with impressive range. Over the years, Tesla expanded its lineup to include the Model S, Model 3, Model X, and Model Y, covering a range of market segments. Renowned for their performance, cutting-edge technology, and long-range capabilities, Tesla's vehicles have revolutionized the automotive industry, influencing a broader shift towards electric mobility. In addition to electric cars, Tesla has delved into energy solutions, producing solar products, energy storage systems like the Powerwall, Powerpack, and Megapack, and creating sustainable energy ecosystems. Tesla's innovative approach, spearheaded by Elon Musk, has positioned the company as a key player in both the automotive and clean energy sectors, driving global conversations about the future of transportation and environmental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674dfc2aaa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674dfc2aaa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674dfc2aaa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674dfc2aaa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674dfc2aaa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674dfc2aaa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674dfc2aaa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674dfc2aaa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674dfc2aaa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674dfc2aaa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b5b603854c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b5b603854c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_narration_</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5923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Company</a:t>
            </a:r>
            <a:endParaRPr/>
          </a:p>
        </p:txBody>
      </p:sp>
      <p:sp>
        <p:nvSpPr>
          <p:cNvPr id="60" name="Google Shape;60;p13"/>
          <p:cNvSpPr txBox="1"/>
          <p:nvPr>
            <p:ph idx="1" type="subTitle"/>
          </p:nvPr>
        </p:nvSpPr>
        <p:spPr>
          <a:xfrm>
            <a:off x="671250" y="3121026"/>
            <a:ext cx="7801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Buy, Hold, Sell…..Run Away?</a:t>
            </a:r>
            <a:endParaRPr/>
          </a:p>
        </p:txBody>
      </p:sp>
      <p:sp>
        <p:nvSpPr>
          <p:cNvPr id="61" name="Google Shape;61;p13"/>
          <p:cNvSpPr txBox="1"/>
          <p:nvPr/>
        </p:nvSpPr>
        <p:spPr>
          <a:xfrm>
            <a:off x="3633875" y="2210500"/>
            <a:ext cx="1962600" cy="45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Average"/>
                <a:ea typeface="Average"/>
                <a:cs typeface="Average"/>
                <a:sym typeface="Average"/>
              </a:rPr>
              <a:t>Date</a:t>
            </a:r>
            <a:endParaRPr sz="1800">
              <a:solidFill>
                <a:schemeClr val="accent3"/>
              </a:solidFill>
              <a:latin typeface="Average"/>
              <a:ea typeface="Average"/>
              <a:cs typeface="Average"/>
              <a:sym typeface="Averag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295750" y="203975"/>
            <a:ext cx="4045200" cy="1710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EPS</a:t>
            </a:r>
            <a:endParaRPr/>
          </a:p>
        </p:txBody>
      </p:sp>
      <p:pic>
        <p:nvPicPr>
          <p:cNvPr id="123" name="Google Shape;123;p22"/>
          <p:cNvPicPr preferRelativeResize="0"/>
          <p:nvPr/>
        </p:nvPicPr>
        <p:blipFill>
          <a:blip r:embed="rId3">
            <a:alphaModFix/>
          </a:blip>
          <a:stretch>
            <a:fillRect/>
          </a:stretch>
        </p:blipFill>
        <p:spPr>
          <a:xfrm>
            <a:off x="550125" y="1143675"/>
            <a:ext cx="8360099" cy="3151675"/>
          </a:xfrm>
          <a:prstGeom prst="rect">
            <a:avLst/>
          </a:prstGeom>
          <a:noFill/>
          <a:ln>
            <a:noFill/>
          </a:ln>
        </p:spPr>
      </p:pic>
      <p:sp>
        <p:nvSpPr>
          <p:cNvPr id="124" name="Google Shape;124;p22"/>
          <p:cNvSpPr txBox="1"/>
          <p:nvPr/>
        </p:nvSpPr>
        <p:spPr>
          <a:xfrm>
            <a:off x="550125" y="4295350"/>
            <a:ext cx="3424500" cy="5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accent3"/>
                </a:solidFill>
                <a:latin typeface="Average"/>
                <a:ea typeface="Average"/>
                <a:cs typeface="Average"/>
                <a:sym typeface="Average"/>
              </a:rPr>
              <a:t>Next_EPS</a:t>
            </a:r>
            <a:endParaRPr sz="3000">
              <a:solidFill>
                <a:schemeClr val="accent3"/>
              </a:solidFill>
              <a:latin typeface="Average"/>
              <a:ea typeface="Average"/>
              <a:cs typeface="Average"/>
              <a:sym typeface="Averag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645900" y="1673650"/>
            <a:ext cx="7852200" cy="1605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Now some tech graphs</a:t>
            </a:r>
            <a:endParaRPr>
              <a:solidFill>
                <a:srgbClr val="FFFF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Bollinger Bands</a:t>
            </a:r>
            <a:endParaRPr/>
          </a:p>
        </p:txBody>
      </p:sp>
      <p:sp>
        <p:nvSpPr>
          <p:cNvPr id="135" name="Google Shape;135;p24"/>
          <p:cNvSpPr txBox="1"/>
          <p:nvPr/>
        </p:nvSpPr>
        <p:spPr>
          <a:xfrm>
            <a:off x="470800" y="1271150"/>
            <a:ext cx="2259900" cy="3201600"/>
          </a:xfrm>
          <a:prstGeom prst="rect">
            <a:avLst/>
          </a:prstGeom>
          <a:solidFill>
            <a:srgbClr val="F3F3F3"/>
          </a:solid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Roboto"/>
                <a:ea typeface="Roboto"/>
                <a:cs typeface="Roboto"/>
                <a:sym typeface="Roboto"/>
              </a:rPr>
              <a:t>Bollinger Bands are a volatility indicator consisting of a middle band being an N-period simple moving average, flanked by upper and lower bands representing N-period standard deviations from the moving average, used to identify potential overbought or oversold conditions in a financial instrument.</a:t>
            </a:r>
            <a:endParaRPr sz="1700">
              <a:solidFill>
                <a:srgbClr val="374151"/>
              </a:solidFill>
              <a:latin typeface="Roboto"/>
              <a:ea typeface="Roboto"/>
              <a:cs typeface="Roboto"/>
              <a:sym typeface="Roboto"/>
            </a:endParaRPr>
          </a:p>
        </p:txBody>
      </p:sp>
      <p:pic>
        <p:nvPicPr>
          <p:cNvPr id="136" name="Google Shape;136;p24"/>
          <p:cNvPicPr preferRelativeResize="0"/>
          <p:nvPr/>
        </p:nvPicPr>
        <p:blipFill>
          <a:blip r:embed="rId3">
            <a:alphaModFix/>
          </a:blip>
          <a:stretch>
            <a:fillRect/>
          </a:stretch>
        </p:blipFill>
        <p:spPr>
          <a:xfrm>
            <a:off x="3174225" y="661263"/>
            <a:ext cx="5361692" cy="38209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MACD</a:t>
            </a:r>
            <a:endParaRPr/>
          </a:p>
        </p:txBody>
      </p:sp>
      <p:sp>
        <p:nvSpPr>
          <p:cNvPr id="142" name="Google Shape;142;p25"/>
          <p:cNvSpPr txBox="1"/>
          <p:nvPr/>
        </p:nvSpPr>
        <p:spPr>
          <a:xfrm>
            <a:off x="470800" y="1271150"/>
            <a:ext cx="2259900" cy="3211200"/>
          </a:xfrm>
          <a:prstGeom prst="rect">
            <a:avLst/>
          </a:prstGeom>
          <a:solidFill>
            <a:srgbClr val="F3F3F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74151"/>
                </a:solidFill>
                <a:latin typeface="Roboto"/>
                <a:ea typeface="Roboto"/>
                <a:cs typeface="Roboto"/>
                <a:sym typeface="Roboto"/>
              </a:rPr>
              <a:t>The Moving Average Convergence Divergence (MACD) is a trend-following momentum indicator that calculates the difference between two Exponential Moving Averages (EMAs) of an asset's price, revealing potential buy or sell signals when the MACD line crosses its signal line.</a:t>
            </a:r>
            <a:endParaRPr>
              <a:solidFill>
                <a:schemeClr val="accent3"/>
              </a:solidFill>
              <a:latin typeface="Average"/>
              <a:ea typeface="Average"/>
              <a:cs typeface="Average"/>
              <a:sym typeface="Average"/>
            </a:endParaRPr>
          </a:p>
        </p:txBody>
      </p:sp>
      <p:pic>
        <p:nvPicPr>
          <p:cNvPr id="143" name="Google Shape;143;p25"/>
          <p:cNvPicPr preferRelativeResize="0"/>
          <p:nvPr/>
        </p:nvPicPr>
        <p:blipFill>
          <a:blip r:embed="rId3">
            <a:alphaModFix/>
          </a:blip>
          <a:stretch>
            <a:fillRect/>
          </a:stretch>
        </p:blipFill>
        <p:spPr>
          <a:xfrm>
            <a:off x="3152675" y="661263"/>
            <a:ext cx="5361692" cy="38209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311700" y="445025"/>
            <a:ext cx="23517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RSI</a:t>
            </a:r>
            <a:endParaRPr/>
          </a:p>
        </p:txBody>
      </p:sp>
      <p:sp>
        <p:nvSpPr>
          <p:cNvPr id="149" name="Google Shape;149;p26"/>
          <p:cNvSpPr txBox="1"/>
          <p:nvPr/>
        </p:nvSpPr>
        <p:spPr>
          <a:xfrm>
            <a:off x="470800" y="1271150"/>
            <a:ext cx="2259900" cy="3211200"/>
          </a:xfrm>
          <a:prstGeom prst="rect">
            <a:avLst/>
          </a:prstGeom>
          <a:solidFill>
            <a:srgbClr val="F3F3F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74151"/>
                </a:solidFill>
                <a:latin typeface="Roboto"/>
                <a:ea typeface="Roboto"/>
                <a:cs typeface="Roboto"/>
                <a:sym typeface="Roboto"/>
              </a:rPr>
              <a:t>The Relative Strength Index (RSI) is a momentum oscillator that measures the speed and change of price movements, indicating potential overbought or oversold conditions for a stock, typically on a scale from 0 to 100. Above 70 is overbought and under 30 is oversold.</a:t>
            </a:r>
            <a:endParaRPr sz="1600">
              <a:solidFill>
                <a:schemeClr val="accent3"/>
              </a:solidFill>
              <a:latin typeface="Average"/>
              <a:ea typeface="Average"/>
              <a:cs typeface="Average"/>
              <a:sym typeface="Average"/>
            </a:endParaRPr>
          </a:p>
        </p:txBody>
      </p:sp>
      <p:pic>
        <p:nvPicPr>
          <p:cNvPr id="150" name="Google Shape;150;p26"/>
          <p:cNvPicPr preferRelativeResize="0"/>
          <p:nvPr/>
        </p:nvPicPr>
        <p:blipFill>
          <a:blip r:embed="rId3">
            <a:alphaModFix/>
          </a:blip>
          <a:stretch>
            <a:fillRect/>
          </a:stretch>
        </p:blipFill>
        <p:spPr>
          <a:xfrm>
            <a:off x="3105500" y="560725"/>
            <a:ext cx="5535549" cy="3944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Moving Averages</a:t>
            </a:r>
            <a:endParaRPr/>
          </a:p>
        </p:txBody>
      </p:sp>
      <p:pic>
        <p:nvPicPr>
          <p:cNvPr id="156" name="Google Shape;156;p27"/>
          <p:cNvPicPr preferRelativeResize="0"/>
          <p:nvPr/>
        </p:nvPicPr>
        <p:blipFill>
          <a:blip r:embed="rId3">
            <a:alphaModFix/>
          </a:blip>
          <a:stretch>
            <a:fillRect/>
          </a:stretch>
        </p:blipFill>
        <p:spPr>
          <a:xfrm>
            <a:off x="3247125" y="661263"/>
            <a:ext cx="5361692" cy="3820976"/>
          </a:xfrm>
          <a:prstGeom prst="rect">
            <a:avLst/>
          </a:prstGeom>
          <a:noFill/>
          <a:ln>
            <a:noFill/>
          </a:ln>
        </p:spPr>
      </p:pic>
      <p:sp>
        <p:nvSpPr>
          <p:cNvPr id="157" name="Google Shape;157;p27"/>
          <p:cNvSpPr txBox="1"/>
          <p:nvPr/>
        </p:nvSpPr>
        <p:spPr>
          <a:xfrm>
            <a:off x="470800" y="1271150"/>
            <a:ext cx="2259900" cy="3211200"/>
          </a:xfrm>
          <a:prstGeom prst="rect">
            <a:avLst/>
          </a:prstGeom>
          <a:solidFill>
            <a:srgbClr val="F3F3F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74151"/>
                </a:solidFill>
                <a:latin typeface="Roboto"/>
                <a:ea typeface="Roboto"/>
                <a:cs typeface="Roboto"/>
                <a:sym typeface="Roboto"/>
              </a:rPr>
              <a:t>The Relative Strength Index (RSI) is a momentum oscillator that measures the speed and change of price movements, indicating potential overbought or oversold conditions for a stock, typically on a scale from 0 to 100. Above 70 is overbought and under 30 is oversold.</a:t>
            </a:r>
            <a:endParaRPr sz="1600">
              <a:solidFill>
                <a:schemeClr val="accent3"/>
              </a:solidFill>
              <a:latin typeface="Average"/>
              <a:ea typeface="Average"/>
              <a:cs typeface="Average"/>
              <a:sym typeface="Averag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Trend Lines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Insider Report</a:t>
            </a:r>
            <a:endParaRPr/>
          </a:p>
        </p:txBody>
      </p:sp>
      <p:pic>
        <p:nvPicPr>
          <p:cNvPr id="168" name="Google Shape;168;p29"/>
          <p:cNvPicPr preferRelativeResize="0"/>
          <p:nvPr/>
        </p:nvPicPr>
        <p:blipFill>
          <a:blip r:embed="rId3">
            <a:alphaModFix/>
          </a:blip>
          <a:stretch>
            <a:fillRect/>
          </a:stretch>
        </p:blipFill>
        <p:spPr>
          <a:xfrm>
            <a:off x="2527500" y="661263"/>
            <a:ext cx="6111561" cy="38209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0"/>
          <p:cNvSpPr txBox="1"/>
          <p:nvPr>
            <p:ph type="title"/>
          </p:nvPr>
        </p:nvSpPr>
        <p:spPr>
          <a:xfrm>
            <a:off x="311700" y="445025"/>
            <a:ext cx="3368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AI Price Prognostication</a:t>
            </a:r>
            <a:endParaRPr/>
          </a:p>
        </p:txBody>
      </p:sp>
      <p:sp>
        <p:nvSpPr>
          <p:cNvPr id="174" name="Google Shape;174;p30"/>
          <p:cNvSpPr txBox="1"/>
          <p:nvPr/>
        </p:nvSpPr>
        <p:spPr>
          <a:xfrm>
            <a:off x="773575" y="3704350"/>
            <a:ext cx="2248200" cy="807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chemeClr val="accent3"/>
                </a:solidFill>
                <a:latin typeface="Average"/>
                <a:ea typeface="Average"/>
                <a:cs typeface="Average"/>
                <a:sym typeface="Average"/>
              </a:rPr>
              <a:t>365</a:t>
            </a:r>
            <a:r>
              <a:rPr lang="en" sz="3600">
                <a:solidFill>
                  <a:schemeClr val="accent3"/>
                </a:solidFill>
                <a:latin typeface="Average"/>
                <a:ea typeface="Average"/>
                <a:cs typeface="Average"/>
                <a:sym typeface="Average"/>
              </a:rPr>
              <a:t> Days</a:t>
            </a:r>
            <a:endParaRPr sz="3600">
              <a:solidFill>
                <a:schemeClr val="accent3"/>
              </a:solidFill>
              <a:latin typeface="Average"/>
              <a:ea typeface="Average"/>
              <a:cs typeface="Average"/>
              <a:sym typeface="Average"/>
            </a:endParaRPr>
          </a:p>
        </p:txBody>
      </p:sp>
      <p:sp>
        <p:nvSpPr>
          <p:cNvPr id="175" name="Google Shape;175;p30"/>
          <p:cNvSpPr txBox="1"/>
          <p:nvPr/>
        </p:nvSpPr>
        <p:spPr>
          <a:xfrm>
            <a:off x="773575" y="1560325"/>
            <a:ext cx="2248200" cy="807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chemeClr val="accent3"/>
                </a:solidFill>
                <a:latin typeface="Average"/>
                <a:ea typeface="Average"/>
                <a:cs typeface="Average"/>
                <a:sym typeface="Average"/>
              </a:rPr>
              <a:t>30</a:t>
            </a:r>
            <a:r>
              <a:rPr lang="en" sz="3600">
                <a:solidFill>
                  <a:schemeClr val="accent3"/>
                </a:solidFill>
                <a:latin typeface="Average"/>
                <a:ea typeface="Average"/>
                <a:cs typeface="Average"/>
                <a:sym typeface="Average"/>
              </a:rPr>
              <a:t> Days</a:t>
            </a:r>
            <a:endParaRPr sz="3600">
              <a:solidFill>
                <a:schemeClr val="accent3"/>
              </a:solidFill>
              <a:latin typeface="Average"/>
              <a:ea typeface="Average"/>
              <a:cs typeface="Average"/>
              <a:sym typeface="Average"/>
            </a:endParaRPr>
          </a:p>
        </p:txBody>
      </p:sp>
      <p:sp>
        <p:nvSpPr>
          <p:cNvPr id="176" name="Google Shape;176;p30"/>
          <p:cNvSpPr txBox="1"/>
          <p:nvPr/>
        </p:nvSpPr>
        <p:spPr>
          <a:xfrm>
            <a:off x="773575" y="2275000"/>
            <a:ext cx="2248200" cy="807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chemeClr val="accent3"/>
                </a:solidFill>
                <a:latin typeface="Average"/>
                <a:ea typeface="Average"/>
                <a:cs typeface="Average"/>
                <a:sym typeface="Average"/>
              </a:rPr>
              <a:t>9</a:t>
            </a:r>
            <a:r>
              <a:rPr lang="en" sz="3600">
                <a:solidFill>
                  <a:schemeClr val="accent3"/>
                </a:solidFill>
                <a:latin typeface="Average"/>
                <a:ea typeface="Average"/>
                <a:cs typeface="Average"/>
                <a:sym typeface="Average"/>
              </a:rPr>
              <a:t>0 Days</a:t>
            </a:r>
            <a:endParaRPr sz="3600">
              <a:solidFill>
                <a:schemeClr val="accent3"/>
              </a:solidFill>
              <a:latin typeface="Average"/>
              <a:ea typeface="Average"/>
              <a:cs typeface="Average"/>
              <a:sym typeface="Average"/>
            </a:endParaRPr>
          </a:p>
        </p:txBody>
      </p:sp>
      <p:sp>
        <p:nvSpPr>
          <p:cNvPr id="177" name="Google Shape;177;p30"/>
          <p:cNvSpPr txBox="1"/>
          <p:nvPr/>
        </p:nvSpPr>
        <p:spPr>
          <a:xfrm>
            <a:off x="773575" y="2989675"/>
            <a:ext cx="2248200" cy="807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chemeClr val="accent3"/>
                </a:solidFill>
                <a:latin typeface="Average"/>
                <a:ea typeface="Average"/>
                <a:cs typeface="Average"/>
                <a:sym typeface="Average"/>
              </a:rPr>
              <a:t>18</a:t>
            </a:r>
            <a:r>
              <a:rPr lang="en" sz="3600">
                <a:solidFill>
                  <a:schemeClr val="accent3"/>
                </a:solidFill>
                <a:latin typeface="Average"/>
                <a:ea typeface="Average"/>
                <a:cs typeface="Average"/>
                <a:sym typeface="Average"/>
              </a:rPr>
              <a:t>0 Days</a:t>
            </a:r>
            <a:endParaRPr sz="3600">
              <a:solidFill>
                <a:schemeClr val="accent3"/>
              </a:solidFill>
              <a:latin typeface="Average"/>
              <a:ea typeface="Average"/>
              <a:cs typeface="Average"/>
              <a:sym typeface="Average"/>
            </a:endParaRPr>
          </a:p>
        </p:txBody>
      </p:sp>
      <p:sp>
        <p:nvSpPr>
          <p:cNvPr id="178" name="Google Shape;178;p30"/>
          <p:cNvSpPr txBox="1"/>
          <p:nvPr/>
        </p:nvSpPr>
        <p:spPr>
          <a:xfrm>
            <a:off x="3135775" y="3704350"/>
            <a:ext cx="2248200" cy="807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chemeClr val="accent3"/>
                </a:solidFill>
                <a:latin typeface="Average"/>
                <a:ea typeface="Average"/>
                <a:cs typeface="Average"/>
                <a:sym typeface="Average"/>
              </a:rPr>
              <a:t>$197.12</a:t>
            </a:r>
            <a:endParaRPr sz="3600">
              <a:solidFill>
                <a:schemeClr val="accent3"/>
              </a:solidFill>
              <a:latin typeface="Average"/>
              <a:ea typeface="Average"/>
              <a:cs typeface="Average"/>
              <a:sym typeface="Average"/>
            </a:endParaRPr>
          </a:p>
        </p:txBody>
      </p:sp>
      <p:sp>
        <p:nvSpPr>
          <p:cNvPr id="179" name="Google Shape;179;p30"/>
          <p:cNvSpPr txBox="1"/>
          <p:nvPr/>
        </p:nvSpPr>
        <p:spPr>
          <a:xfrm>
            <a:off x="3135775" y="1560325"/>
            <a:ext cx="2248200" cy="807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chemeClr val="accent3"/>
                </a:solidFill>
                <a:latin typeface="Average"/>
                <a:ea typeface="Average"/>
                <a:cs typeface="Average"/>
                <a:sym typeface="Average"/>
              </a:rPr>
              <a:t>$181.07</a:t>
            </a:r>
            <a:endParaRPr sz="3600">
              <a:solidFill>
                <a:schemeClr val="accent3"/>
              </a:solidFill>
              <a:latin typeface="Average"/>
              <a:ea typeface="Average"/>
              <a:cs typeface="Average"/>
              <a:sym typeface="Average"/>
            </a:endParaRPr>
          </a:p>
        </p:txBody>
      </p:sp>
      <p:sp>
        <p:nvSpPr>
          <p:cNvPr id="180" name="Google Shape;180;p30"/>
          <p:cNvSpPr txBox="1"/>
          <p:nvPr/>
        </p:nvSpPr>
        <p:spPr>
          <a:xfrm>
            <a:off x="3135775" y="2275000"/>
            <a:ext cx="2248200" cy="807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chemeClr val="accent3"/>
                </a:solidFill>
                <a:latin typeface="Average"/>
                <a:ea typeface="Average"/>
                <a:cs typeface="Average"/>
                <a:sym typeface="Average"/>
              </a:rPr>
              <a:t>$173.81</a:t>
            </a:r>
            <a:endParaRPr sz="3600">
              <a:solidFill>
                <a:schemeClr val="accent3"/>
              </a:solidFill>
              <a:latin typeface="Average"/>
              <a:ea typeface="Average"/>
              <a:cs typeface="Average"/>
              <a:sym typeface="Average"/>
            </a:endParaRPr>
          </a:p>
        </p:txBody>
      </p:sp>
      <p:sp>
        <p:nvSpPr>
          <p:cNvPr id="181" name="Google Shape;181;p30"/>
          <p:cNvSpPr txBox="1"/>
          <p:nvPr/>
        </p:nvSpPr>
        <p:spPr>
          <a:xfrm>
            <a:off x="3135775" y="2989675"/>
            <a:ext cx="2248200" cy="807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chemeClr val="accent3"/>
                </a:solidFill>
                <a:latin typeface="Average"/>
                <a:ea typeface="Average"/>
                <a:cs typeface="Average"/>
                <a:sym typeface="Average"/>
              </a:rPr>
              <a:t>$183.43</a:t>
            </a:r>
            <a:endParaRPr sz="3600">
              <a:solidFill>
                <a:schemeClr val="accent3"/>
              </a:solidFill>
              <a:latin typeface="Average"/>
              <a:ea typeface="Average"/>
              <a:cs typeface="Average"/>
              <a:sym typeface="Average"/>
            </a:endParaRPr>
          </a:p>
        </p:txBody>
      </p:sp>
      <p:sp>
        <p:nvSpPr>
          <p:cNvPr id="182" name="Google Shape;182;p30"/>
          <p:cNvSpPr txBox="1"/>
          <p:nvPr/>
        </p:nvSpPr>
        <p:spPr>
          <a:xfrm>
            <a:off x="773575" y="950725"/>
            <a:ext cx="2248200" cy="807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chemeClr val="accent3"/>
                </a:solidFill>
                <a:latin typeface="Average"/>
                <a:ea typeface="Average"/>
                <a:cs typeface="Average"/>
                <a:sym typeface="Average"/>
              </a:rPr>
              <a:t>Today</a:t>
            </a:r>
            <a:endParaRPr sz="3600">
              <a:solidFill>
                <a:schemeClr val="accent3"/>
              </a:solidFill>
              <a:latin typeface="Average"/>
              <a:ea typeface="Average"/>
              <a:cs typeface="Average"/>
              <a:sym typeface="Average"/>
            </a:endParaRPr>
          </a:p>
        </p:txBody>
      </p:sp>
      <p:sp>
        <p:nvSpPr>
          <p:cNvPr id="183" name="Google Shape;183;p30"/>
          <p:cNvSpPr txBox="1"/>
          <p:nvPr/>
        </p:nvSpPr>
        <p:spPr>
          <a:xfrm>
            <a:off x="3135775" y="950725"/>
            <a:ext cx="2248200" cy="807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chemeClr val="accent3"/>
                </a:solidFill>
                <a:latin typeface="Average"/>
                <a:ea typeface="Average"/>
                <a:cs typeface="Average"/>
                <a:sym typeface="Average"/>
              </a:rPr>
              <a:t>$187.29</a:t>
            </a:r>
            <a:endParaRPr sz="3600">
              <a:solidFill>
                <a:schemeClr val="accent3"/>
              </a:solidFill>
              <a:latin typeface="Average"/>
              <a:ea typeface="Average"/>
              <a:cs typeface="Average"/>
              <a:sym typeface="Average"/>
            </a:endParaRPr>
          </a:p>
        </p:txBody>
      </p:sp>
      <p:pic>
        <p:nvPicPr>
          <p:cNvPr id="184" name="Google Shape;184;p30"/>
          <p:cNvPicPr preferRelativeResize="0"/>
          <p:nvPr/>
        </p:nvPicPr>
        <p:blipFill>
          <a:blip r:embed="rId3">
            <a:alphaModFix/>
          </a:blip>
          <a:stretch>
            <a:fillRect/>
          </a:stretch>
        </p:blipFill>
        <p:spPr>
          <a:xfrm>
            <a:off x="6140225" y="1390925"/>
            <a:ext cx="2714625" cy="1524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1"/>
          <p:cNvSpPr txBox="1"/>
          <p:nvPr>
            <p:ph type="title"/>
          </p:nvPr>
        </p:nvSpPr>
        <p:spPr>
          <a:xfrm>
            <a:off x="671250" y="2141250"/>
            <a:ext cx="7852200" cy="1389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Summary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645900" y="1349075"/>
            <a:ext cx="7852200" cy="1730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Disclaimer</a:t>
            </a:r>
            <a:endParaRPr/>
          </a:p>
          <a:p>
            <a:pPr indent="0" lvl="0" marL="0" rtl="0" algn="ctr">
              <a:spcBef>
                <a:spcPts val="0"/>
              </a:spcBef>
              <a:spcAft>
                <a:spcPts val="0"/>
              </a:spcAft>
              <a:buNone/>
            </a:pPr>
            <a:r>
              <a:rPr lang="en"/>
              <a:t>For Infotainment only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2"/>
          <p:cNvSpPr txBox="1"/>
          <p:nvPr>
            <p:ph type="title"/>
          </p:nvPr>
        </p:nvSpPr>
        <p:spPr>
          <a:xfrm>
            <a:off x="671250" y="2141250"/>
            <a:ext cx="7852200" cy="1389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Recommendation</a:t>
            </a:r>
            <a:endParaRPr/>
          </a:p>
        </p:txBody>
      </p:sp>
      <p:pic>
        <p:nvPicPr>
          <p:cNvPr id="195" name="Google Shape;195;p32"/>
          <p:cNvPicPr preferRelativeResize="0"/>
          <p:nvPr/>
        </p:nvPicPr>
        <p:blipFill>
          <a:blip r:embed="rId3">
            <a:alphaModFix/>
          </a:blip>
          <a:stretch>
            <a:fillRect/>
          </a:stretch>
        </p:blipFill>
        <p:spPr>
          <a:xfrm>
            <a:off x="3240038" y="808625"/>
            <a:ext cx="2714625" cy="1524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800">
                <a:latin typeface="Roboto"/>
                <a:ea typeface="Roboto"/>
                <a:cs typeface="Roboto"/>
                <a:sym typeface="Roboto"/>
              </a:rPr>
              <a:t>Tagline</a:t>
            </a:r>
            <a:endParaRPr sz="1800"/>
          </a:p>
        </p:txBody>
      </p:sp>
      <p:pic>
        <p:nvPicPr>
          <p:cNvPr id="72" name="Google Shape;72;p15"/>
          <p:cNvPicPr preferRelativeResize="0"/>
          <p:nvPr/>
        </p:nvPicPr>
        <p:blipFill>
          <a:blip r:embed="rId3">
            <a:alphaModFix/>
          </a:blip>
          <a:stretch>
            <a:fillRect/>
          </a:stretch>
        </p:blipFill>
        <p:spPr>
          <a:xfrm>
            <a:off x="4616900" y="1178075"/>
            <a:ext cx="4387599" cy="2534424"/>
          </a:xfrm>
          <a:prstGeom prst="rect">
            <a:avLst/>
          </a:prstGeom>
          <a:noFill/>
          <a:ln>
            <a:noFill/>
          </a:ln>
        </p:spPr>
      </p:pic>
      <p:pic>
        <p:nvPicPr>
          <p:cNvPr id="73" name="Google Shape;73;p15"/>
          <p:cNvPicPr preferRelativeResize="0"/>
          <p:nvPr/>
        </p:nvPicPr>
        <p:blipFill>
          <a:blip r:embed="rId4">
            <a:alphaModFix/>
          </a:blip>
          <a:stretch>
            <a:fillRect/>
          </a:stretch>
        </p:blipFill>
        <p:spPr>
          <a:xfrm>
            <a:off x="975150" y="819425"/>
            <a:ext cx="2714625" cy="1524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Stock Long Term</a:t>
            </a:r>
            <a:endParaRPr/>
          </a:p>
        </p:txBody>
      </p:sp>
      <p:pic>
        <p:nvPicPr>
          <p:cNvPr id="79" name="Google Shape;79;p16"/>
          <p:cNvPicPr preferRelativeResize="0"/>
          <p:nvPr/>
        </p:nvPicPr>
        <p:blipFill>
          <a:blip r:embed="rId3">
            <a:alphaModFix/>
          </a:blip>
          <a:stretch>
            <a:fillRect/>
          </a:stretch>
        </p:blipFill>
        <p:spPr>
          <a:xfrm>
            <a:off x="3200825" y="445025"/>
            <a:ext cx="5372066" cy="38209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Stock Last Quarter</a:t>
            </a:r>
            <a:endParaRPr/>
          </a:p>
        </p:txBody>
      </p:sp>
      <p:pic>
        <p:nvPicPr>
          <p:cNvPr id="85" name="Google Shape;85;p17"/>
          <p:cNvPicPr preferRelativeResize="0"/>
          <p:nvPr/>
        </p:nvPicPr>
        <p:blipFill>
          <a:blip r:embed="rId3">
            <a:alphaModFix/>
          </a:blip>
          <a:stretch>
            <a:fillRect/>
          </a:stretch>
        </p:blipFill>
        <p:spPr>
          <a:xfrm>
            <a:off x="3200825" y="593400"/>
            <a:ext cx="5372066" cy="3820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Past Week</a:t>
            </a:r>
            <a:endParaRPr/>
          </a:p>
        </p:txBody>
      </p:sp>
      <p:pic>
        <p:nvPicPr>
          <p:cNvPr id="91" name="Google Shape;91;p18"/>
          <p:cNvPicPr preferRelativeResize="0"/>
          <p:nvPr/>
        </p:nvPicPr>
        <p:blipFill>
          <a:blip r:embed="rId3">
            <a:alphaModFix/>
          </a:blip>
          <a:stretch>
            <a:fillRect/>
          </a:stretch>
        </p:blipFill>
        <p:spPr>
          <a:xfrm>
            <a:off x="3200850" y="462375"/>
            <a:ext cx="5372066" cy="3820976"/>
          </a:xfrm>
          <a:prstGeom prst="rect">
            <a:avLst/>
          </a:prstGeom>
          <a:noFill/>
          <a:ln>
            <a:noFill/>
          </a:ln>
        </p:spPr>
      </p:pic>
      <p:sp>
        <p:nvSpPr>
          <p:cNvPr id="92" name="Google Shape;92;p18"/>
          <p:cNvSpPr txBox="1"/>
          <p:nvPr/>
        </p:nvSpPr>
        <p:spPr>
          <a:xfrm>
            <a:off x="470800" y="1271150"/>
            <a:ext cx="2259900" cy="3201600"/>
          </a:xfrm>
          <a:prstGeom prst="rect">
            <a:avLst/>
          </a:prstGeom>
          <a:solidFill>
            <a:srgbClr val="F3F3F3"/>
          </a:solid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374151"/>
                </a:solidFill>
                <a:latin typeface="Roboto"/>
                <a:ea typeface="Roboto"/>
                <a:cs typeface="Roboto"/>
                <a:sym typeface="Roboto"/>
              </a:rPr>
              <a:t>A candle chart visually represents the price movement of a financial asset over a specific time period by using candlestick-shaped symbols to depict the opening, closing, high, and low prices for each interval.</a:t>
            </a:r>
            <a:endParaRPr sz="2000">
              <a:solidFill>
                <a:srgbClr val="37415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34275" y="62675"/>
            <a:ext cx="6227100" cy="983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Headlines</a:t>
            </a:r>
            <a:endParaRPr/>
          </a:p>
        </p:txBody>
      </p:sp>
      <p:sp>
        <p:nvSpPr>
          <p:cNvPr id="98" name="Google Shape;98;p19"/>
          <p:cNvSpPr txBox="1"/>
          <p:nvPr/>
        </p:nvSpPr>
        <p:spPr>
          <a:xfrm>
            <a:off x="297300" y="960425"/>
            <a:ext cx="8549400" cy="3387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20000"/>
          </a:bodyPr>
          <a:lstStyle/>
          <a:p>
            <a:pPr indent="0" lvl="0" marL="0" rtl="0" algn="l">
              <a:spcBef>
                <a:spcPts val="0"/>
              </a:spcBef>
              <a:spcAft>
                <a:spcPts val="0"/>
              </a:spcAft>
              <a:buSzPts val="935"/>
              <a:buNone/>
            </a:pPr>
            <a:r>
              <a:rPr b="1" lang="en" sz="1220">
                <a:solidFill>
                  <a:schemeClr val="lt1"/>
                </a:solidFill>
                <a:latin typeface="Average"/>
                <a:ea typeface="Average"/>
                <a:cs typeface="Average"/>
                <a:sym typeface="Average"/>
              </a:rPr>
              <a:t>Headline1</a:t>
            </a:r>
            <a:endParaRPr b="1" sz="1220">
              <a:solidFill>
                <a:schemeClr val="lt1"/>
              </a:solidFill>
              <a:latin typeface="Average"/>
              <a:ea typeface="Average"/>
              <a:cs typeface="Average"/>
              <a:sym typeface="Average"/>
            </a:endParaRPr>
          </a:p>
        </p:txBody>
      </p:sp>
      <p:sp>
        <p:nvSpPr>
          <p:cNvPr id="99" name="Google Shape;99;p19"/>
          <p:cNvSpPr txBox="1"/>
          <p:nvPr/>
        </p:nvSpPr>
        <p:spPr>
          <a:xfrm>
            <a:off x="297300" y="3758568"/>
            <a:ext cx="8549400" cy="3387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10000"/>
          </a:bodyPr>
          <a:lstStyle/>
          <a:p>
            <a:pPr indent="0" lvl="0" marL="0" rtl="0" algn="l">
              <a:lnSpc>
                <a:spcPct val="80000"/>
              </a:lnSpc>
              <a:spcBef>
                <a:spcPts val="0"/>
              </a:spcBef>
              <a:spcAft>
                <a:spcPts val="0"/>
              </a:spcAft>
              <a:buNone/>
            </a:pPr>
            <a:r>
              <a:rPr b="1" lang="en">
                <a:solidFill>
                  <a:schemeClr val="lt1"/>
                </a:solidFill>
                <a:latin typeface="Average"/>
                <a:ea typeface="Average"/>
                <a:cs typeface="Average"/>
                <a:sym typeface="Average"/>
              </a:rPr>
              <a:t>Headline7</a:t>
            </a:r>
            <a:r>
              <a:rPr b="1" lang="en">
                <a:solidFill>
                  <a:schemeClr val="lt1"/>
                </a:solidFill>
                <a:latin typeface="Average"/>
                <a:ea typeface="Average"/>
                <a:cs typeface="Average"/>
                <a:sym typeface="Average"/>
              </a:rPr>
              <a:t> </a:t>
            </a:r>
            <a:endParaRPr b="1">
              <a:solidFill>
                <a:schemeClr val="lt1"/>
              </a:solidFill>
              <a:latin typeface="Average"/>
              <a:ea typeface="Average"/>
              <a:cs typeface="Average"/>
              <a:sym typeface="Average"/>
            </a:endParaRPr>
          </a:p>
        </p:txBody>
      </p:sp>
      <p:sp>
        <p:nvSpPr>
          <p:cNvPr id="100" name="Google Shape;100;p19"/>
          <p:cNvSpPr txBox="1"/>
          <p:nvPr/>
        </p:nvSpPr>
        <p:spPr>
          <a:xfrm>
            <a:off x="297300" y="2825854"/>
            <a:ext cx="8549400" cy="3387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10000"/>
          </a:bodyPr>
          <a:lstStyle/>
          <a:p>
            <a:pPr indent="0" lvl="0" marL="0" rtl="0" algn="l">
              <a:lnSpc>
                <a:spcPct val="80000"/>
              </a:lnSpc>
              <a:spcBef>
                <a:spcPts val="0"/>
              </a:spcBef>
              <a:spcAft>
                <a:spcPts val="0"/>
              </a:spcAft>
              <a:buNone/>
            </a:pPr>
            <a:r>
              <a:rPr b="1" lang="en">
                <a:solidFill>
                  <a:schemeClr val="lt1"/>
                </a:solidFill>
                <a:latin typeface="Average"/>
                <a:ea typeface="Average"/>
                <a:cs typeface="Average"/>
                <a:sym typeface="Average"/>
              </a:rPr>
              <a:t>Headline5</a:t>
            </a:r>
            <a:r>
              <a:rPr b="1" lang="en">
                <a:solidFill>
                  <a:schemeClr val="lt1"/>
                </a:solidFill>
                <a:latin typeface="Average"/>
                <a:ea typeface="Average"/>
                <a:cs typeface="Average"/>
                <a:sym typeface="Average"/>
              </a:rPr>
              <a:t> </a:t>
            </a:r>
            <a:endParaRPr b="1">
              <a:solidFill>
                <a:schemeClr val="lt1"/>
              </a:solidFill>
              <a:latin typeface="Average"/>
              <a:ea typeface="Average"/>
              <a:cs typeface="Average"/>
              <a:sym typeface="Average"/>
            </a:endParaRPr>
          </a:p>
        </p:txBody>
      </p:sp>
      <p:sp>
        <p:nvSpPr>
          <p:cNvPr id="101" name="Google Shape;101;p19"/>
          <p:cNvSpPr txBox="1"/>
          <p:nvPr/>
        </p:nvSpPr>
        <p:spPr>
          <a:xfrm>
            <a:off x="322800" y="4224925"/>
            <a:ext cx="8498400" cy="3387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20000"/>
          </a:bodyPr>
          <a:lstStyle/>
          <a:p>
            <a:pPr indent="0" lvl="0" marL="0" rtl="0" algn="l">
              <a:spcBef>
                <a:spcPts val="0"/>
              </a:spcBef>
              <a:spcAft>
                <a:spcPts val="0"/>
              </a:spcAft>
              <a:buSzPts val="935"/>
              <a:buNone/>
            </a:pPr>
            <a:r>
              <a:rPr b="1" lang="en" sz="1220">
                <a:solidFill>
                  <a:schemeClr val="lt1"/>
                </a:solidFill>
                <a:latin typeface="Average"/>
                <a:ea typeface="Average"/>
                <a:cs typeface="Average"/>
                <a:sym typeface="Average"/>
              </a:rPr>
              <a:t>Headline8</a:t>
            </a:r>
            <a:r>
              <a:rPr b="1" lang="en" sz="1220">
                <a:solidFill>
                  <a:schemeClr val="lt1"/>
                </a:solidFill>
                <a:latin typeface="Average"/>
                <a:ea typeface="Average"/>
                <a:cs typeface="Average"/>
                <a:sym typeface="Average"/>
              </a:rPr>
              <a:t> </a:t>
            </a:r>
            <a:endParaRPr b="1" sz="1220">
              <a:solidFill>
                <a:schemeClr val="lt1"/>
              </a:solidFill>
              <a:latin typeface="Average"/>
              <a:ea typeface="Average"/>
              <a:cs typeface="Average"/>
              <a:sym typeface="Average"/>
            </a:endParaRPr>
          </a:p>
        </p:txBody>
      </p:sp>
      <p:sp>
        <p:nvSpPr>
          <p:cNvPr id="102" name="Google Shape;102;p19"/>
          <p:cNvSpPr txBox="1"/>
          <p:nvPr/>
        </p:nvSpPr>
        <p:spPr>
          <a:xfrm>
            <a:off x="297300" y="3292211"/>
            <a:ext cx="8549400" cy="3387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10000"/>
          </a:bodyPr>
          <a:lstStyle/>
          <a:p>
            <a:pPr indent="0" lvl="0" marL="0" rtl="0" algn="l">
              <a:lnSpc>
                <a:spcPct val="80000"/>
              </a:lnSpc>
              <a:spcBef>
                <a:spcPts val="0"/>
              </a:spcBef>
              <a:spcAft>
                <a:spcPts val="0"/>
              </a:spcAft>
              <a:buNone/>
            </a:pPr>
            <a:r>
              <a:rPr b="1" lang="en">
                <a:solidFill>
                  <a:schemeClr val="lt1"/>
                </a:solidFill>
                <a:latin typeface="Average"/>
                <a:ea typeface="Average"/>
                <a:cs typeface="Average"/>
                <a:sym typeface="Average"/>
              </a:rPr>
              <a:t>Headline6</a:t>
            </a:r>
            <a:endParaRPr b="1">
              <a:solidFill>
                <a:schemeClr val="lt1"/>
              </a:solidFill>
              <a:latin typeface="Average"/>
              <a:ea typeface="Average"/>
              <a:cs typeface="Average"/>
              <a:sym typeface="Average"/>
            </a:endParaRPr>
          </a:p>
        </p:txBody>
      </p:sp>
      <p:sp>
        <p:nvSpPr>
          <p:cNvPr id="103" name="Google Shape;103;p19"/>
          <p:cNvSpPr txBox="1"/>
          <p:nvPr/>
        </p:nvSpPr>
        <p:spPr>
          <a:xfrm>
            <a:off x="297300" y="2359496"/>
            <a:ext cx="8549400" cy="3387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10000"/>
          </a:bodyPr>
          <a:lstStyle/>
          <a:p>
            <a:pPr indent="0" lvl="0" marL="0" rtl="0" algn="l">
              <a:lnSpc>
                <a:spcPct val="80000"/>
              </a:lnSpc>
              <a:spcBef>
                <a:spcPts val="0"/>
              </a:spcBef>
              <a:spcAft>
                <a:spcPts val="0"/>
              </a:spcAft>
              <a:buNone/>
            </a:pPr>
            <a:r>
              <a:rPr b="1" lang="en">
                <a:solidFill>
                  <a:schemeClr val="lt1"/>
                </a:solidFill>
                <a:latin typeface="Average"/>
                <a:ea typeface="Average"/>
                <a:cs typeface="Average"/>
                <a:sym typeface="Average"/>
              </a:rPr>
              <a:t>Headline4</a:t>
            </a:r>
            <a:r>
              <a:rPr b="1" lang="en">
                <a:solidFill>
                  <a:schemeClr val="lt1"/>
                </a:solidFill>
                <a:latin typeface="Average"/>
                <a:ea typeface="Average"/>
                <a:cs typeface="Average"/>
                <a:sym typeface="Average"/>
              </a:rPr>
              <a:t> </a:t>
            </a:r>
            <a:endParaRPr b="1">
              <a:solidFill>
                <a:schemeClr val="lt1"/>
              </a:solidFill>
              <a:latin typeface="Average"/>
              <a:ea typeface="Average"/>
              <a:cs typeface="Average"/>
              <a:sym typeface="Average"/>
            </a:endParaRPr>
          </a:p>
        </p:txBody>
      </p:sp>
      <p:sp>
        <p:nvSpPr>
          <p:cNvPr id="104" name="Google Shape;104;p19"/>
          <p:cNvSpPr txBox="1"/>
          <p:nvPr/>
        </p:nvSpPr>
        <p:spPr>
          <a:xfrm>
            <a:off x="297300" y="1893139"/>
            <a:ext cx="8549400" cy="3387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10000"/>
          </a:bodyPr>
          <a:lstStyle/>
          <a:p>
            <a:pPr indent="0" lvl="0" marL="0" rtl="0" algn="l">
              <a:lnSpc>
                <a:spcPct val="80000"/>
              </a:lnSpc>
              <a:spcBef>
                <a:spcPts val="0"/>
              </a:spcBef>
              <a:spcAft>
                <a:spcPts val="0"/>
              </a:spcAft>
              <a:buNone/>
            </a:pPr>
            <a:r>
              <a:rPr b="1" lang="en">
                <a:solidFill>
                  <a:schemeClr val="lt1"/>
                </a:solidFill>
                <a:latin typeface="Average"/>
                <a:ea typeface="Average"/>
                <a:cs typeface="Average"/>
                <a:sym typeface="Average"/>
              </a:rPr>
              <a:t>Headline3</a:t>
            </a:r>
            <a:r>
              <a:rPr b="1" lang="en">
                <a:solidFill>
                  <a:schemeClr val="lt1"/>
                </a:solidFill>
                <a:latin typeface="Average"/>
                <a:ea typeface="Average"/>
                <a:cs typeface="Average"/>
                <a:sym typeface="Average"/>
              </a:rPr>
              <a:t> </a:t>
            </a:r>
            <a:endParaRPr b="1">
              <a:solidFill>
                <a:schemeClr val="lt1"/>
              </a:solidFill>
              <a:latin typeface="Average"/>
              <a:ea typeface="Average"/>
              <a:cs typeface="Average"/>
              <a:sym typeface="Average"/>
            </a:endParaRPr>
          </a:p>
        </p:txBody>
      </p:sp>
      <p:sp>
        <p:nvSpPr>
          <p:cNvPr id="105" name="Google Shape;105;p19"/>
          <p:cNvSpPr txBox="1"/>
          <p:nvPr/>
        </p:nvSpPr>
        <p:spPr>
          <a:xfrm>
            <a:off x="297300" y="1426782"/>
            <a:ext cx="8549400" cy="338700"/>
          </a:xfrm>
          <a:prstGeom prst="rect">
            <a:avLst/>
          </a:prstGeom>
          <a:solidFill>
            <a:schemeClr val="dk1"/>
          </a:solidFill>
          <a:ln cap="flat" cmpd="sng" w="9525">
            <a:solidFill>
              <a:srgbClr val="000000"/>
            </a:solidFill>
            <a:prstDash val="solid"/>
            <a:round/>
            <a:headEnd len="sm" w="sm" type="none"/>
            <a:tailEnd len="sm" w="sm" type="none"/>
          </a:ln>
        </p:spPr>
        <p:txBody>
          <a:bodyPr anchorCtr="0" anchor="t" bIns="91425" lIns="91425" spcFirstLastPara="1" rIns="91425" wrap="square" tIns="91425">
            <a:normAutofit lnSpcReduction="10000"/>
          </a:bodyPr>
          <a:lstStyle/>
          <a:p>
            <a:pPr indent="0" lvl="0" marL="0" rtl="0" algn="l">
              <a:lnSpc>
                <a:spcPct val="80000"/>
              </a:lnSpc>
              <a:spcBef>
                <a:spcPts val="0"/>
              </a:spcBef>
              <a:spcAft>
                <a:spcPts val="0"/>
              </a:spcAft>
              <a:buNone/>
            </a:pPr>
            <a:r>
              <a:rPr b="1" lang="en">
                <a:solidFill>
                  <a:schemeClr val="lt1"/>
                </a:solidFill>
                <a:latin typeface="Average"/>
                <a:ea typeface="Average"/>
                <a:cs typeface="Average"/>
                <a:sym typeface="Average"/>
              </a:rPr>
              <a:t>Headline2</a:t>
            </a:r>
            <a:endParaRPr b="1">
              <a:solidFill>
                <a:schemeClr val="lt1"/>
              </a:solidFill>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Direction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5840275" y="472550"/>
            <a:ext cx="2713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200">
                <a:solidFill>
                  <a:schemeClr val="accent2"/>
                </a:solidFill>
              </a:rPr>
              <a:t>Analysts</a:t>
            </a:r>
            <a:endParaRPr/>
          </a:p>
        </p:txBody>
      </p:sp>
      <p:pic>
        <p:nvPicPr>
          <p:cNvPr id="116" name="Google Shape;116;p21"/>
          <p:cNvPicPr preferRelativeResize="0"/>
          <p:nvPr/>
        </p:nvPicPr>
        <p:blipFill>
          <a:blip r:embed="rId3">
            <a:alphaModFix/>
          </a:blip>
          <a:stretch>
            <a:fillRect/>
          </a:stretch>
        </p:blipFill>
        <p:spPr>
          <a:xfrm>
            <a:off x="1911675" y="1636575"/>
            <a:ext cx="6475250" cy="3111350"/>
          </a:xfrm>
          <a:prstGeom prst="rect">
            <a:avLst/>
          </a:prstGeom>
          <a:noFill/>
          <a:ln>
            <a:noFill/>
          </a:ln>
        </p:spPr>
      </p:pic>
      <p:pic>
        <p:nvPicPr>
          <p:cNvPr id="117" name="Google Shape;117;p21"/>
          <p:cNvPicPr preferRelativeResize="0"/>
          <p:nvPr/>
        </p:nvPicPr>
        <p:blipFill>
          <a:blip r:embed="rId4">
            <a:alphaModFix/>
          </a:blip>
          <a:stretch>
            <a:fillRect/>
          </a:stretch>
        </p:blipFill>
        <p:spPr>
          <a:xfrm>
            <a:off x="479831" y="229122"/>
            <a:ext cx="5036820" cy="1279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